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93" r:id="rId4"/>
    <p:sldId id="295" r:id="rId5"/>
    <p:sldId id="296" r:id="rId6"/>
    <p:sldId id="294" r:id="rId7"/>
    <p:sldId id="297" r:id="rId8"/>
    <p:sldId id="298" r:id="rId9"/>
    <p:sldId id="299" r:id="rId10"/>
    <p:sldId id="300" r:id="rId11"/>
    <p:sldId id="290" r:id="rId12"/>
    <p:sldId id="291" r:id="rId13"/>
    <p:sldId id="301" r:id="rId14"/>
    <p:sldId id="292" r:id="rId15"/>
    <p:sldId id="265" r:id="rId16"/>
  </p:sldIdLst>
  <p:sldSz cx="12192000" cy="6858000"/>
  <p:notesSz cx="6858000" cy="9144000"/>
  <p:embeddedFontLst>
    <p:embeddedFont>
      <p:font typeface="나눔스퀘어" panose="020B0600000101010101" pitchFamily="50" charset="-127"/>
      <p:regular r:id="rId17"/>
    </p:embeddedFont>
    <p:embeddedFont>
      <p:font typeface="나눔스퀘어 Bold" panose="020B0600000101010101" pitchFamily="50" charset="-127"/>
      <p:bold r:id="rId18"/>
    </p:embeddedFont>
    <p:embeddedFont>
      <p:font typeface="나눔스퀘어 ExtraBold" panose="020B0600000101010101" pitchFamily="50" charset="-127"/>
      <p:bold r:id="rId19"/>
    </p:embeddedFont>
    <p:embeddedFont>
      <p:font typeface="나눔스퀘어_ac Bold" panose="020B0600000101010101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44546A"/>
    <a:srgbClr val="4B4F54"/>
    <a:srgbClr val="F8FAFA"/>
    <a:srgbClr val="FFFFFF"/>
    <a:srgbClr val="F5FDFC"/>
    <a:srgbClr val="F3F9FB"/>
    <a:srgbClr val="E2ECEC"/>
    <a:srgbClr val="E5E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3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0DAE3-C179-4C9E-AF79-83FC2F7E6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8A386E-0C58-406B-BF0E-37A1DC646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BD2F5-890C-4789-A8D7-94BDD48A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B01E0-52A1-43F7-9DDA-1567A03C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E1083-0233-4C16-87A0-6018B165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7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C7D2F-FC24-4489-A8C1-4EDB520B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C91149-F52C-4826-B785-266A652E5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AB15C-5CDB-4CE9-B369-1BBA7BEA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2C6A2-C5E0-4A04-9956-9E57F3C2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EEFE6-CF05-4FE5-87E5-BDB8F6EC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6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8492B9-9950-410E-BCA2-EB45365F3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1CEE5F-8B8D-4D1C-9C86-31999DC4F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AAC8E-4157-4AF2-9456-51155B87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40787F-F432-4440-AC66-0757C833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F5C59-7269-4F5B-8E9A-8AA15EA9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05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13FD6-957E-4BEA-834B-761D591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1424C-1A38-4C57-8700-B02A03E33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497B0-0B75-4617-A1CC-8A85FEA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0544B-3E1B-4074-9140-D1144E6E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47240-F9EF-4932-A818-031B8CD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5B9DA-006E-425B-9EA6-5D836F8CF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111410-5480-4488-A7C6-3A8AA0E1A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463DC-A7D3-42D2-94B8-45C8C527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6EE3A-C25D-4C9B-8442-30BDF14D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02F37-2CAF-42A2-A6CB-BEF4AE69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94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7C7CB-EDCD-47BD-B147-D2E46415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DBE5C1-56EA-4C96-A15A-2DB55575A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F5117D-34EE-4270-A510-2F59E8BA9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B6DA34-E971-4421-A90F-1C46B522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AA0CD2-795A-4383-B917-17EB4E22F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CD3501-3F70-4144-8CFB-8D27723F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4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DC413-BB49-42D2-9EC2-0B4D08A8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CE0B5-D47E-4030-A1BC-881714FA3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A98280-17C0-4276-A608-FC8867EAF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8528D5-F43B-4323-A0C4-70E303AA8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5BCC2B-DD4F-4CD8-9624-9DAD949A3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9F14E-6017-4A00-86F1-B0097F80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1B008D-F7AC-4162-A26C-6809689C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61FCAB-3FD8-48F4-BE02-31CBBB29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2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5B495-6E02-4D99-8674-575BFDF0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61D7CB-7B6B-497A-9DAB-E7B6D6F8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CFAA7F-0542-4A16-9AF4-8AB052B4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589266-AAA0-4215-B396-8D1B161A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87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6C5F41-B810-4C26-9F9C-BF3186F9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058D50-6FD4-4A54-8B64-89421749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9F4029-E399-472A-B18D-551781AF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13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3B760-3AF1-46F8-84D4-39CCFDEC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9DF9C-6DF7-4B71-9A57-F93611F8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24EE43-971C-4EEF-83D2-0821D6462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E4BA1F-7B15-4D0D-99FD-B46E633C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0D0048-D51C-49E1-AD1F-5D4C536B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391C12-717C-4A5F-AE6F-C95B91F2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0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B4645-0EA9-4E51-B284-61810877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D8F3-D20F-41C1-A15B-0B9EA375A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EBB64F-44CF-4D2F-8ECB-9C39F1D5F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E7B873-705C-45FB-8AAD-245FCDD12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F9A977-11BA-4AA8-B9F7-A0A7AF05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9ABAC7-1227-4F73-B300-2016CB7B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1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7C8C97-640B-416B-8D4D-1D6BD9AB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C1B397-FFE0-4458-8CC9-D725DA31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3BE94D-8128-407D-95E2-2A2192283A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7CB9-552A-40FD-8E25-6C952541046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A5D15-8E7E-439A-BED1-DD844D1F8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FAB7E-CE65-47EC-995A-12649E02A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1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4752607" y="3905358"/>
            <a:ext cx="2686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2019301082 </a:t>
            </a:r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한예은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F7A28-9D93-0821-E183-27C809D28D00}"/>
              </a:ext>
            </a:extLst>
          </p:cNvPr>
          <p:cNvSpPr txBox="1"/>
          <p:nvPr/>
        </p:nvSpPr>
        <p:spPr>
          <a:xfrm>
            <a:off x="3585227" y="2495005"/>
            <a:ext cx="4824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물고기 관리 앱</a:t>
            </a:r>
            <a:r>
              <a:rPr lang="en-US" altLang="ko-KR" sz="36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(my</a:t>
            </a:r>
            <a:r>
              <a:rPr lang="ko-KR" altLang="en-US" sz="36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fish)</a:t>
            </a:r>
            <a:r>
              <a:rPr lang="ko-KR" altLang="en-US" sz="36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2866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701421-B98B-E0D8-D3E6-F8508276839D}"/>
              </a:ext>
            </a:extLst>
          </p:cNvPr>
          <p:cNvSpPr txBox="1"/>
          <p:nvPr/>
        </p:nvSpPr>
        <p:spPr>
          <a:xfrm>
            <a:off x="276222" y="274914"/>
            <a:ext cx="7397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기술적 측면에서 핵심적인 부분 </a:t>
            </a:r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학습 결과</a:t>
            </a:r>
            <a:endParaRPr lang="en-US" altLang="ko-KR" sz="24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Google Shape;104;p15">
            <a:extLst>
              <a:ext uri="{FF2B5EF4-FFF2-40B4-BE49-F238E27FC236}">
                <a16:creationId xmlns:a16="http://schemas.microsoft.com/office/drawing/2014/main" id="{642060F7-6B80-300C-D30B-F25CEC88ED69}"/>
              </a:ext>
            </a:extLst>
          </p:cNvPr>
          <p:cNvSpPr txBox="1"/>
          <p:nvPr/>
        </p:nvSpPr>
        <p:spPr>
          <a:xfrm>
            <a:off x="8177923" y="6106800"/>
            <a:ext cx="2770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75707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&gt; 검증 데이터 </a:t>
            </a:r>
            <a:r>
              <a:rPr lang="ko-KR" sz="1400" dirty="0" err="1">
                <a:solidFill>
                  <a:srgbClr val="75707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정확률</a:t>
            </a:r>
            <a:r>
              <a:rPr lang="ko-KR" sz="1400" dirty="0">
                <a:solidFill>
                  <a:srgbClr val="75707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약 8</a:t>
            </a:r>
            <a:r>
              <a:rPr lang="ko-KR" sz="1400" dirty="0">
                <a:solidFill>
                  <a:srgbClr val="75707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sz="1400" dirty="0">
                <a:solidFill>
                  <a:srgbClr val="75707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% </a:t>
            </a:r>
            <a:endParaRPr sz="1400" dirty="0">
              <a:solidFill>
                <a:srgbClr val="75707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6" name="Google Shape;105;p15">
            <a:extLst>
              <a:ext uri="{FF2B5EF4-FFF2-40B4-BE49-F238E27FC236}">
                <a16:creationId xmlns:a16="http://schemas.microsoft.com/office/drawing/2014/main" id="{E2645DEE-ED32-5E6A-B590-12F2592A22B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537" t="24805" r="30367" b="8188"/>
          <a:stretch/>
        </p:blipFill>
        <p:spPr>
          <a:xfrm>
            <a:off x="2121225" y="1534750"/>
            <a:ext cx="7775198" cy="45720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6;p15">
            <a:extLst>
              <a:ext uri="{FF2B5EF4-FFF2-40B4-BE49-F238E27FC236}">
                <a16:creationId xmlns:a16="http://schemas.microsoft.com/office/drawing/2014/main" id="{C917A87A-1428-3CD3-98F7-E3F7E0B11C6D}"/>
              </a:ext>
            </a:extLst>
          </p:cNvPr>
          <p:cNvSpPr/>
          <p:nvPr/>
        </p:nvSpPr>
        <p:spPr>
          <a:xfrm>
            <a:off x="8470525" y="5247500"/>
            <a:ext cx="1425900" cy="791400"/>
          </a:xfrm>
          <a:prstGeom prst="rect">
            <a:avLst/>
          </a:prstGeom>
          <a:solidFill>
            <a:srgbClr val="000000">
              <a:alpha val="0"/>
            </a:srgbClr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428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A1EE6E-05CE-CE4E-293B-4349334F2046}"/>
              </a:ext>
            </a:extLst>
          </p:cNvPr>
          <p:cNvSpPr txBox="1"/>
          <p:nvPr/>
        </p:nvSpPr>
        <p:spPr>
          <a:xfrm>
            <a:off x="467285" y="932857"/>
            <a:ext cx="491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Flask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서버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C814A2-A58B-0CA8-644F-BABD222F2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3" t="18974" r="3902" b="12351"/>
          <a:stretch/>
        </p:blipFill>
        <p:spPr>
          <a:xfrm>
            <a:off x="574860" y="1302189"/>
            <a:ext cx="10136207" cy="5394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48F2AA-89DC-9132-DCDB-3B093A63ECCF}"/>
              </a:ext>
            </a:extLst>
          </p:cNvPr>
          <p:cNvSpPr txBox="1"/>
          <p:nvPr/>
        </p:nvSpPr>
        <p:spPr>
          <a:xfrm>
            <a:off x="9492508" y="2430761"/>
            <a:ext cx="212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파일을 업로드 받음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FC5E96F-A3DE-C3C7-8F00-761784DFAC2A}"/>
              </a:ext>
            </a:extLst>
          </p:cNvPr>
          <p:cNvCxnSpPr/>
          <p:nvPr/>
        </p:nvCxnSpPr>
        <p:spPr>
          <a:xfrm>
            <a:off x="10471908" y="2962836"/>
            <a:ext cx="0" cy="385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549014-E285-2C08-CFA3-B3F91AFA05D5}"/>
              </a:ext>
            </a:extLst>
          </p:cNvPr>
          <p:cNvSpPr txBox="1"/>
          <p:nvPr/>
        </p:nvSpPr>
        <p:spPr>
          <a:xfrm>
            <a:off x="9414868" y="3770275"/>
            <a:ext cx="2279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 했던 모델을 가져와 예측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BA2BA4-5469-3216-424E-E7A5E8B10B79}"/>
              </a:ext>
            </a:extLst>
          </p:cNvPr>
          <p:cNvSpPr txBox="1"/>
          <p:nvPr/>
        </p:nvSpPr>
        <p:spPr>
          <a:xfrm>
            <a:off x="9163695" y="5083878"/>
            <a:ext cx="2782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상위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결과를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json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형식으로 반환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BD3A5A2-CC15-AEFD-225A-DFC13A75FB9D}"/>
              </a:ext>
            </a:extLst>
          </p:cNvPr>
          <p:cNvCxnSpPr/>
          <p:nvPr/>
        </p:nvCxnSpPr>
        <p:spPr>
          <a:xfrm>
            <a:off x="10486472" y="4388224"/>
            <a:ext cx="0" cy="385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C24C24-5D97-1825-D7C9-C6D2206CEF76}"/>
              </a:ext>
            </a:extLst>
          </p:cNvPr>
          <p:cNvSpPr txBox="1"/>
          <p:nvPr/>
        </p:nvSpPr>
        <p:spPr>
          <a:xfrm>
            <a:off x="276222" y="274914"/>
            <a:ext cx="7397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기술적 측면에서 핵심적인 부분 </a:t>
            </a:r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API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구현</a:t>
            </a:r>
            <a:endParaRPr lang="en-US" altLang="ko-KR" sz="24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010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A1EE6E-05CE-CE4E-293B-4349334F2046}"/>
              </a:ext>
            </a:extLst>
          </p:cNvPr>
          <p:cNvSpPr txBox="1"/>
          <p:nvPr/>
        </p:nvSpPr>
        <p:spPr>
          <a:xfrm>
            <a:off x="467285" y="1089869"/>
            <a:ext cx="491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Ngrok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사용해 서버 테스트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C5ABE5-5621-645E-5315-FD3788A77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77" t="58431" r="34220" b="15294"/>
          <a:stretch/>
        </p:blipFill>
        <p:spPr>
          <a:xfrm>
            <a:off x="574860" y="1573310"/>
            <a:ext cx="5133213" cy="18019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FBD7E9-B265-7FAD-593C-A0ED1B483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178" y="1117523"/>
            <a:ext cx="2471562" cy="52177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6E1E2A-CB38-C3FC-1A0C-5EE821985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255" y="1117523"/>
            <a:ext cx="2471562" cy="52177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581AE7-01BE-56A5-F77B-4D5E729D4CFA}"/>
              </a:ext>
            </a:extLst>
          </p:cNvPr>
          <p:cNvSpPr txBox="1"/>
          <p:nvPr/>
        </p:nvSpPr>
        <p:spPr>
          <a:xfrm>
            <a:off x="451490" y="4003474"/>
            <a:ext cx="491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(android) Retrofit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서버에 사진 보낸 결과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2233B4-F324-4A46-2186-BE2771E67C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60" t="64916" r="12500" b="21482"/>
          <a:stretch/>
        </p:blipFill>
        <p:spPr>
          <a:xfrm>
            <a:off x="574860" y="4552887"/>
            <a:ext cx="6027803" cy="9328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069918-46DE-B2D9-4416-224816259251}"/>
              </a:ext>
            </a:extLst>
          </p:cNvPr>
          <p:cNvSpPr txBox="1"/>
          <p:nvPr/>
        </p:nvSpPr>
        <p:spPr>
          <a:xfrm>
            <a:off x="9420786" y="720537"/>
            <a:ext cx="230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서버에 사진 전송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BA2DE3-EF4B-9D23-4A61-9E70B7E3D815}"/>
              </a:ext>
            </a:extLst>
          </p:cNvPr>
          <p:cNvSpPr txBox="1"/>
          <p:nvPr/>
        </p:nvSpPr>
        <p:spPr>
          <a:xfrm>
            <a:off x="276222" y="274914"/>
            <a:ext cx="786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기술적 측면에서 핵심적인 부분 </a:t>
            </a:r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API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구현 </a:t>
            </a:r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요청</a:t>
            </a:r>
            <a:endParaRPr lang="en-US" altLang="ko-KR" sz="24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7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4068F8-73BB-106F-4916-57B792022C1E}"/>
              </a:ext>
            </a:extLst>
          </p:cNvPr>
          <p:cNvSpPr txBox="1"/>
          <p:nvPr/>
        </p:nvSpPr>
        <p:spPr>
          <a:xfrm>
            <a:off x="276223" y="274914"/>
            <a:ext cx="62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작품개발 동안 어려웠던 점 </a:t>
            </a:r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해결방법</a:t>
            </a:r>
            <a:endParaRPr lang="en-US" altLang="ko-KR" sz="24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56862-80FD-9A1A-B287-E8D3BEA9743F}"/>
              </a:ext>
            </a:extLst>
          </p:cNvPr>
          <p:cNvSpPr txBox="1"/>
          <p:nvPr/>
        </p:nvSpPr>
        <p:spPr>
          <a:xfrm>
            <a:off x="733857" y="1272384"/>
            <a:ext cx="1072428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하나를 꼽아서 어려운 점은 없었고 안드로이드 앱 개발이 처음이라 전반적으로 어려웠던 것 같습니다</a:t>
            </a:r>
            <a:r>
              <a:rPr lang="en-US" altLang="ko-KR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막히는 부분은 구글링을 통해서 알아냈습니다</a:t>
            </a:r>
            <a:r>
              <a:rPr lang="en-US" altLang="ko-KR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2439A5-303E-F445-7E55-717D0F293C7F}"/>
              </a:ext>
            </a:extLst>
          </p:cNvPr>
          <p:cNvSpPr txBox="1"/>
          <p:nvPr/>
        </p:nvSpPr>
        <p:spPr>
          <a:xfrm>
            <a:off x="276223" y="3198167"/>
            <a:ext cx="62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Ⅴ.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졸업작품을 마친 소감</a:t>
            </a:r>
            <a:endParaRPr lang="en-US" altLang="ko-KR" sz="24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8CFAEF-EE07-FD41-9C8C-93FF6F3C1BDB}"/>
              </a:ext>
            </a:extLst>
          </p:cNvPr>
          <p:cNvSpPr txBox="1"/>
          <p:nvPr/>
        </p:nvSpPr>
        <p:spPr>
          <a:xfrm>
            <a:off x="733857" y="4458338"/>
            <a:ext cx="1072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제가 직접 필요했던 어플리케이션을 개발할 수 있어서 좋았습니다</a:t>
            </a:r>
            <a:r>
              <a:rPr lang="en-US" altLang="ko-KR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770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62DB1B9-FF5B-35A5-C39C-54E92E3BA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800013"/>
              </p:ext>
            </p:extLst>
          </p:nvPr>
        </p:nvGraphicFramePr>
        <p:xfrm>
          <a:off x="3899823" y="1469806"/>
          <a:ext cx="7049195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6109">
                  <a:extLst>
                    <a:ext uri="{9D8B030D-6E8A-4147-A177-3AD203B41FA5}">
                      <a16:colId xmlns:a16="http://schemas.microsoft.com/office/drawing/2014/main" val="3560252783"/>
                    </a:ext>
                  </a:extLst>
                </a:gridCol>
                <a:gridCol w="225692">
                  <a:extLst>
                    <a:ext uri="{9D8B030D-6E8A-4147-A177-3AD203B41FA5}">
                      <a16:colId xmlns:a16="http://schemas.microsoft.com/office/drawing/2014/main" val="3645412384"/>
                    </a:ext>
                  </a:extLst>
                </a:gridCol>
                <a:gridCol w="125977">
                  <a:extLst>
                    <a:ext uri="{9D8B030D-6E8A-4147-A177-3AD203B41FA5}">
                      <a16:colId xmlns:a16="http://schemas.microsoft.com/office/drawing/2014/main" val="2626528183"/>
                    </a:ext>
                  </a:extLst>
                </a:gridCol>
                <a:gridCol w="342487">
                  <a:extLst>
                    <a:ext uri="{9D8B030D-6E8A-4147-A177-3AD203B41FA5}">
                      <a16:colId xmlns:a16="http://schemas.microsoft.com/office/drawing/2014/main" val="2312801150"/>
                    </a:ext>
                  </a:extLst>
                </a:gridCol>
                <a:gridCol w="686111">
                  <a:extLst>
                    <a:ext uri="{9D8B030D-6E8A-4147-A177-3AD203B41FA5}">
                      <a16:colId xmlns:a16="http://schemas.microsoft.com/office/drawing/2014/main" val="2140041131"/>
                    </a:ext>
                  </a:extLst>
                </a:gridCol>
                <a:gridCol w="343056">
                  <a:extLst>
                    <a:ext uri="{9D8B030D-6E8A-4147-A177-3AD203B41FA5}">
                      <a16:colId xmlns:a16="http://schemas.microsoft.com/office/drawing/2014/main" val="1391028328"/>
                    </a:ext>
                  </a:extLst>
                </a:gridCol>
                <a:gridCol w="343056">
                  <a:extLst>
                    <a:ext uri="{9D8B030D-6E8A-4147-A177-3AD203B41FA5}">
                      <a16:colId xmlns:a16="http://schemas.microsoft.com/office/drawing/2014/main" val="2076916191"/>
                    </a:ext>
                  </a:extLst>
                </a:gridCol>
                <a:gridCol w="686109">
                  <a:extLst>
                    <a:ext uri="{9D8B030D-6E8A-4147-A177-3AD203B41FA5}">
                      <a16:colId xmlns:a16="http://schemas.microsoft.com/office/drawing/2014/main" val="2537519263"/>
                    </a:ext>
                  </a:extLst>
                </a:gridCol>
                <a:gridCol w="343056">
                  <a:extLst>
                    <a:ext uri="{9D8B030D-6E8A-4147-A177-3AD203B41FA5}">
                      <a16:colId xmlns:a16="http://schemas.microsoft.com/office/drawing/2014/main" val="3815333397"/>
                    </a:ext>
                  </a:extLst>
                </a:gridCol>
                <a:gridCol w="344298">
                  <a:extLst>
                    <a:ext uri="{9D8B030D-6E8A-4147-A177-3AD203B41FA5}">
                      <a16:colId xmlns:a16="http://schemas.microsoft.com/office/drawing/2014/main" val="709474993"/>
                    </a:ext>
                  </a:extLst>
                </a:gridCol>
                <a:gridCol w="550634">
                  <a:extLst>
                    <a:ext uri="{9D8B030D-6E8A-4147-A177-3AD203B41FA5}">
                      <a16:colId xmlns:a16="http://schemas.microsoft.com/office/drawing/2014/main" val="231234217"/>
                    </a:ext>
                  </a:extLst>
                </a:gridCol>
                <a:gridCol w="224568">
                  <a:extLst>
                    <a:ext uri="{9D8B030D-6E8A-4147-A177-3AD203B41FA5}">
                      <a16:colId xmlns:a16="http://schemas.microsoft.com/office/drawing/2014/main" val="3608929042"/>
                    </a:ext>
                  </a:extLst>
                </a:gridCol>
                <a:gridCol w="224568">
                  <a:extLst>
                    <a:ext uri="{9D8B030D-6E8A-4147-A177-3AD203B41FA5}">
                      <a16:colId xmlns:a16="http://schemas.microsoft.com/office/drawing/2014/main" val="2923474356"/>
                    </a:ext>
                  </a:extLst>
                </a:gridCol>
                <a:gridCol w="551256">
                  <a:extLst>
                    <a:ext uri="{9D8B030D-6E8A-4147-A177-3AD203B41FA5}">
                      <a16:colId xmlns:a16="http://schemas.microsoft.com/office/drawing/2014/main" val="966440715"/>
                    </a:ext>
                  </a:extLst>
                </a:gridCol>
                <a:gridCol w="686109">
                  <a:extLst>
                    <a:ext uri="{9D8B030D-6E8A-4147-A177-3AD203B41FA5}">
                      <a16:colId xmlns:a16="http://schemas.microsoft.com/office/drawing/2014/main" val="3166413226"/>
                    </a:ext>
                  </a:extLst>
                </a:gridCol>
                <a:gridCol w="686109">
                  <a:extLst>
                    <a:ext uri="{9D8B030D-6E8A-4147-A177-3AD203B41FA5}">
                      <a16:colId xmlns:a16="http://schemas.microsoft.com/office/drawing/2014/main" val="3040690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383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133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037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363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333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41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493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691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839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38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32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58810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C0E1788-6E56-5303-DDD5-D184EE112432}"/>
              </a:ext>
            </a:extLst>
          </p:cNvPr>
          <p:cNvSpPr txBox="1"/>
          <p:nvPr/>
        </p:nvSpPr>
        <p:spPr>
          <a:xfrm>
            <a:off x="1246837" y="1801957"/>
            <a:ext cx="25061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UI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 및 구성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전체적 구성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-9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), (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쇼핑몰 디자인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-12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), (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 디자인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-2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4266B-40F1-D4D5-2D68-8694763060EC}"/>
              </a:ext>
            </a:extLst>
          </p:cNvPr>
          <p:cNvSpPr txBox="1"/>
          <p:nvPr/>
        </p:nvSpPr>
        <p:spPr>
          <a:xfrm>
            <a:off x="1246837" y="2243959"/>
            <a:ext cx="25061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공부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안드로이드 스튜디오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9C0E8-595B-CB90-AC62-3F95633F573D}"/>
              </a:ext>
            </a:extLst>
          </p:cNvPr>
          <p:cNvSpPr txBox="1"/>
          <p:nvPr/>
        </p:nvSpPr>
        <p:spPr>
          <a:xfrm>
            <a:off x="1246837" y="2613291"/>
            <a:ext cx="25061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B761CA-B3A7-1B21-10E1-A0AF91F4200B}"/>
              </a:ext>
            </a:extLst>
          </p:cNvPr>
          <p:cNvSpPr txBox="1"/>
          <p:nvPr/>
        </p:nvSpPr>
        <p:spPr>
          <a:xfrm>
            <a:off x="1246837" y="2990806"/>
            <a:ext cx="25061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물고기 정보 창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기능 개발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FFBAB7-6A58-8E98-2A19-1AD565EA0F84}"/>
              </a:ext>
            </a:extLst>
          </p:cNvPr>
          <p:cNvSpPr txBox="1"/>
          <p:nvPr/>
        </p:nvSpPr>
        <p:spPr>
          <a:xfrm>
            <a:off x="1246837" y="3386539"/>
            <a:ext cx="25061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게시판 구현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5A664-A03D-3930-312A-E609D9E329B1}"/>
              </a:ext>
            </a:extLst>
          </p:cNvPr>
          <p:cNvSpPr txBox="1"/>
          <p:nvPr/>
        </p:nvSpPr>
        <p:spPr>
          <a:xfrm>
            <a:off x="1246837" y="3736651"/>
            <a:ext cx="25061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쇼핑몰 개발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B0D498-5A76-D387-CCFE-6D7E4BA6305A}"/>
              </a:ext>
            </a:extLst>
          </p:cNvPr>
          <p:cNvSpPr txBox="1"/>
          <p:nvPr/>
        </p:nvSpPr>
        <p:spPr>
          <a:xfrm>
            <a:off x="1246837" y="4048583"/>
            <a:ext cx="25061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 정보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정보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즐겨 찾는 물고기 정보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6E2F6-8C67-7A99-FA3B-B225EC5DFA28}"/>
              </a:ext>
            </a:extLst>
          </p:cNvPr>
          <p:cNvSpPr txBox="1"/>
          <p:nvPr/>
        </p:nvSpPr>
        <p:spPr>
          <a:xfrm>
            <a:off x="1246837" y="4489567"/>
            <a:ext cx="25061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물고기 이미지 </a:t>
            </a:r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FB2992-633C-F357-167A-38670FFE28EB}"/>
              </a:ext>
            </a:extLst>
          </p:cNvPr>
          <p:cNvSpPr txBox="1"/>
          <p:nvPr/>
        </p:nvSpPr>
        <p:spPr>
          <a:xfrm>
            <a:off x="1246837" y="4882180"/>
            <a:ext cx="25061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물고기를 사진으로 검색하는 기능 개발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C31414-3D1B-A7B9-6AB0-87D547249095}"/>
              </a:ext>
            </a:extLst>
          </p:cNvPr>
          <p:cNvSpPr txBox="1"/>
          <p:nvPr/>
        </p:nvSpPr>
        <p:spPr>
          <a:xfrm>
            <a:off x="1246837" y="5224036"/>
            <a:ext cx="25061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전체적인 테스트 및 부분적 수정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43DF8F-C273-C60C-B59A-C3CD89BD0911}"/>
              </a:ext>
            </a:extLst>
          </p:cNvPr>
          <p:cNvSpPr txBox="1"/>
          <p:nvPr/>
        </p:nvSpPr>
        <p:spPr>
          <a:xfrm>
            <a:off x="1246837" y="5572919"/>
            <a:ext cx="25061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졸업작품 마무리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2D74A6-B0F4-1055-502C-7D469709F1BE}"/>
              </a:ext>
            </a:extLst>
          </p:cNvPr>
          <p:cNvSpPr txBox="1"/>
          <p:nvPr/>
        </p:nvSpPr>
        <p:spPr>
          <a:xfrm>
            <a:off x="276223" y="274914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 </a:t>
            </a:r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계획</a:t>
            </a:r>
          </a:p>
        </p:txBody>
      </p:sp>
    </p:spTree>
    <p:extLst>
      <p:ext uri="{BB962C8B-B14F-4D97-AF65-F5344CB8AC3E}">
        <p14:creationId xmlns:p14="http://schemas.microsoft.com/office/powerpoint/2010/main" val="954977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4732485" y="3105834"/>
            <a:ext cx="2284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448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0B1861-5CB3-7500-85E4-305E8C2B8770}"/>
              </a:ext>
            </a:extLst>
          </p:cNvPr>
          <p:cNvSpPr txBox="1"/>
          <p:nvPr/>
        </p:nvSpPr>
        <p:spPr>
          <a:xfrm>
            <a:off x="276223" y="274914"/>
            <a:ext cx="4475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Ⅰ</a:t>
            </a:r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작품 주제 </a:t>
            </a:r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선택 이유</a:t>
            </a:r>
            <a:endParaRPr lang="en-US" altLang="ko-KR" sz="24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85A25-A445-2141-963D-A888059E3FA0}"/>
              </a:ext>
            </a:extLst>
          </p:cNvPr>
          <p:cNvSpPr txBox="1"/>
          <p:nvPr/>
        </p:nvSpPr>
        <p:spPr>
          <a:xfrm>
            <a:off x="1277867" y="4195484"/>
            <a:ext cx="10042174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제가 집에서 물고기를 키우는데 물고기를 키우기 시작한 초반에 어떤 물고기가 공격 받는 것을 보고 어떤 물고기를 같이 키워도 되는지에 대한 합사정보가 중요하다는 것을 </a:t>
            </a: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깨달았습니다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그런데 합사정보는 물고기의 종류를 모르면 알기 어렵고 여러 사이트에 검색해야 알아낼 수 있기 때문에 이런 정보를 한 번에 알 수 있는 어플리케이션이 있으면 좋겠다고 생각해 정했습니다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02CA46-A271-281E-6CFB-585D66BF1DE9}"/>
              </a:ext>
            </a:extLst>
          </p:cNvPr>
          <p:cNvSpPr txBox="1"/>
          <p:nvPr/>
        </p:nvSpPr>
        <p:spPr>
          <a:xfrm>
            <a:off x="609948" y="3717322"/>
            <a:ext cx="491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이유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60D54-2EA6-522F-FC85-F631A810EF44}"/>
              </a:ext>
            </a:extLst>
          </p:cNvPr>
          <p:cNvSpPr txBox="1"/>
          <p:nvPr/>
        </p:nvSpPr>
        <p:spPr>
          <a:xfrm>
            <a:off x="609948" y="1242269"/>
            <a:ext cx="491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807E6-9859-CE2F-E89A-F2FB914036F8}"/>
              </a:ext>
            </a:extLst>
          </p:cNvPr>
          <p:cNvSpPr txBox="1"/>
          <p:nvPr/>
        </p:nvSpPr>
        <p:spPr>
          <a:xfrm>
            <a:off x="1277867" y="1904220"/>
            <a:ext cx="10042174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물고기의 사진을 찍어 정보를 알아낼 수 있는 정보 앱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물고기에게 필요한 용품을 구할 수 있는 관리 앱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739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12918A-1C69-43D9-C040-5F29124DB252}"/>
              </a:ext>
            </a:extLst>
          </p:cNvPr>
          <p:cNvSpPr txBox="1"/>
          <p:nvPr/>
        </p:nvSpPr>
        <p:spPr>
          <a:xfrm>
            <a:off x="276223" y="310773"/>
            <a:ext cx="5639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작품의 가치 </a:t>
            </a:r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서비스와의 차이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20142-758B-05C3-A74F-87616E09BCB0}"/>
              </a:ext>
            </a:extLst>
          </p:cNvPr>
          <p:cNvSpPr txBox="1"/>
          <p:nvPr/>
        </p:nvSpPr>
        <p:spPr>
          <a:xfrm>
            <a:off x="457548" y="1089869"/>
            <a:ext cx="491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서비스들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2A4986-073D-BF8F-771C-7C3F11586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16" y="2093662"/>
            <a:ext cx="1952850" cy="41226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CF15CF-B560-BEE5-B694-2D83F9EA4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9" t="11263" r="57059" b="7582"/>
          <a:stretch/>
        </p:blipFill>
        <p:spPr>
          <a:xfrm>
            <a:off x="5915891" y="2093662"/>
            <a:ext cx="3249704" cy="4164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1D32D6-4461-27F1-2A77-38ED78533A9B}"/>
              </a:ext>
            </a:extLst>
          </p:cNvPr>
          <p:cNvSpPr txBox="1"/>
          <p:nvPr/>
        </p:nvSpPr>
        <p:spPr>
          <a:xfrm>
            <a:off x="1177816" y="1694399"/>
            <a:ext cx="17355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어플리케이션</a:t>
            </a:r>
          </a:p>
          <a:p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7DA09-A39A-493E-7D91-0F20D5E9E4A3}"/>
              </a:ext>
            </a:extLst>
          </p:cNvPr>
          <p:cNvSpPr txBox="1"/>
          <p:nvPr/>
        </p:nvSpPr>
        <p:spPr>
          <a:xfrm>
            <a:off x="5915891" y="1679010"/>
            <a:ext cx="1912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나무위키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5FA49-681D-6CAB-CE15-AED6253D7A64}"/>
              </a:ext>
            </a:extLst>
          </p:cNvPr>
          <p:cNvSpPr txBox="1"/>
          <p:nvPr/>
        </p:nvSpPr>
        <p:spPr>
          <a:xfrm>
            <a:off x="3342388" y="3504024"/>
            <a:ext cx="23477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물고기 사육 일지를 작성하는 어플은 있지만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물고기 정보를 한 번에 볼 수 있는 어플은 없음</a:t>
            </a:r>
          </a:p>
          <a:p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B8D543-822D-5FC7-6587-AE02FE2044C0}"/>
              </a:ext>
            </a:extLst>
          </p:cNvPr>
          <p:cNvSpPr txBox="1"/>
          <p:nvPr/>
        </p:nvSpPr>
        <p:spPr>
          <a:xfrm>
            <a:off x="9391320" y="3059668"/>
            <a:ext cx="23477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물고기의 정보를 어느정도 얻을 수 있지만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합사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정보가 없는 물고기가 많음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2389FA-94FD-284C-7220-17098750D259}"/>
              </a:ext>
            </a:extLst>
          </p:cNvPr>
          <p:cNvSpPr txBox="1"/>
          <p:nvPr/>
        </p:nvSpPr>
        <p:spPr>
          <a:xfrm>
            <a:off x="9391320" y="4175739"/>
            <a:ext cx="2347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물고기의 정확한 이름을 모르면 찾는 데에 어려움이 생김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390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1;p14">
            <a:extLst>
              <a:ext uri="{FF2B5EF4-FFF2-40B4-BE49-F238E27FC236}">
                <a16:creationId xmlns:a16="http://schemas.microsoft.com/office/drawing/2014/main" id="{B430ABB3-E852-4BE7-08FF-9DCBDE1143CB}"/>
              </a:ext>
            </a:extLst>
          </p:cNvPr>
          <p:cNvSpPr/>
          <p:nvPr/>
        </p:nvSpPr>
        <p:spPr>
          <a:xfrm>
            <a:off x="4320680" y="1309808"/>
            <a:ext cx="7107125" cy="5337600"/>
          </a:xfrm>
          <a:prstGeom prst="roundRect">
            <a:avLst>
              <a:gd name="adj" fmla="val 16667"/>
            </a:avLst>
          </a:prstGeom>
          <a:solidFill>
            <a:srgbClr val="D5DBE5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2918A-1C69-43D9-C040-5F29124DB252}"/>
              </a:ext>
            </a:extLst>
          </p:cNvPr>
          <p:cNvSpPr txBox="1"/>
          <p:nvPr/>
        </p:nvSpPr>
        <p:spPr>
          <a:xfrm>
            <a:off x="276223" y="310773"/>
            <a:ext cx="5639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작품의 가치 </a:t>
            </a:r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서비스와의 차이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20142-758B-05C3-A74F-87616E09BCB0}"/>
              </a:ext>
            </a:extLst>
          </p:cNvPr>
          <p:cNvSpPr txBox="1"/>
          <p:nvPr/>
        </p:nvSpPr>
        <p:spPr>
          <a:xfrm>
            <a:off x="411867" y="856392"/>
            <a:ext cx="491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MyFish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어플리케이션 이용</a:t>
            </a:r>
          </a:p>
        </p:txBody>
      </p:sp>
      <p:pic>
        <p:nvPicPr>
          <p:cNvPr id="5" name="Google Shape;94;p14">
            <a:extLst>
              <a:ext uri="{FF2B5EF4-FFF2-40B4-BE49-F238E27FC236}">
                <a16:creationId xmlns:a16="http://schemas.microsoft.com/office/drawing/2014/main" id="{7663C441-102E-E8FE-997D-64EF20782E8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72967" y="2045777"/>
            <a:ext cx="2096408" cy="4214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5;p14">
            <a:extLst>
              <a:ext uri="{FF2B5EF4-FFF2-40B4-BE49-F238E27FC236}">
                <a16:creationId xmlns:a16="http://schemas.microsoft.com/office/drawing/2014/main" id="{83D77B4A-6CC9-8964-62C1-726A683DE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469" y="2025783"/>
            <a:ext cx="2096408" cy="42248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97;p14">
            <a:extLst>
              <a:ext uri="{FF2B5EF4-FFF2-40B4-BE49-F238E27FC236}">
                <a16:creationId xmlns:a16="http://schemas.microsoft.com/office/drawing/2014/main" id="{FF4523BA-2E57-8040-103C-49BC789550CE}"/>
              </a:ext>
            </a:extLst>
          </p:cNvPr>
          <p:cNvCxnSpPr>
            <a:cxnSpLocks/>
          </p:cNvCxnSpPr>
          <p:nvPr/>
        </p:nvCxnSpPr>
        <p:spPr>
          <a:xfrm flipV="1">
            <a:off x="6756943" y="3217082"/>
            <a:ext cx="959045" cy="9211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EF6BA55-CA3E-FD09-60D6-0447DC3C735C}"/>
              </a:ext>
            </a:extLst>
          </p:cNvPr>
          <p:cNvSpPr/>
          <p:nvPr/>
        </p:nvSpPr>
        <p:spPr>
          <a:xfrm>
            <a:off x="764195" y="1309678"/>
            <a:ext cx="3205889" cy="533773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EEA6834-D16B-EA51-362D-25C0EE5B6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563" y="2045777"/>
            <a:ext cx="1927872" cy="4070579"/>
          </a:xfrm>
          <a:prstGeom prst="rect">
            <a:avLst/>
          </a:prstGeom>
        </p:spPr>
      </p:pic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16FFAAE6-6876-58F2-1F9D-54D0946478AE}"/>
              </a:ext>
            </a:extLst>
          </p:cNvPr>
          <p:cNvSpPr/>
          <p:nvPr/>
        </p:nvSpPr>
        <p:spPr>
          <a:xfrm>
            <a:off x="2045296" y="4317621"/>
            <a:ext cx="553576" cy="404474"/>
          </a:xfrm>
          <a:prstGeom prst="donut">
            <a:avLst>
              <a:gd name="adj" fmla="val 426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A0E540F-484E-DDC2-B0E3-A5061064DA45}"/>
              </a:ext>
            </a:extLst>
          </p:cNvPr>
          <p:cNvCxnSpPr>
            <a:cxnSpLocks/>
          </p:cNvCxnSpPr>
          <p:nvPr/>
        </p:nvCxnSpPr>
        <p:spPr>
          <a:xfrm flipV="1">
            <a:off x="2893381" y="4138215"/>
            <a:ext cx="2079586" cy="35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3FE3F31-EA94-E726-ABF5-1B3521DA4774}"/>
              </a:ext>
            </a:extLst>
          </p:cNvPr>
          <p:cNvSpPr txBox="1"/>
          <p:nvPr/>
        </p:nvSpPr>
        <p:spPr>
          <a:xfrm>
            <a:off x="4932536" y="1657298"/>
            <a:ext cx="230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사진으로 검색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CD2F69-8024-5738-EFE8-50AA9E0E30A8}"/>
              </a:ext>
            </a:extLst>
          </p:cNvPr>
          <p:cNvSpPr txBox="1"/>
          <p:nvPr/>
        </p:nvSpPr>
        <p:spPr>
          <a:xfrm>
            <a:off x="9626838" y="3222808"/>
            <a:ext cx="1470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물고기의 정확한 이름을 모르더라도 비슷한 물고기를 알 수 있음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48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12918A-1C69-43D9-C040-5F29124DB252}"/>
              </a:ext>
            </a:extLst>
          </p:cNvPr>
          <p:cNvSpPr txBox="1"/>
          <p:nvPr/>
        </p:nvSpPr>
        <p:spPr>
          <a:xfrm>
            <a:off x="276223" y="310773"/>
            <a:ext cx="5639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작품의 가치 </a:t>
            </a:r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서비스와의 차이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20142-758B-05C3-A74F-87616E09BCB0}"/>
              </a:ext>
            </a:extLst>
          </p:cNvPr>
          <p:cNvSpPr txBox="1"/>
          <p:nvPr/>
        </p:nvSpPr>
        <p:spPr>
          <a:xfrm>
            <a:off x="411867" y="856392"/>
            <a:ext cx="491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MyFish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어플리케이션 이용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기타서비스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solidFill>
                <a:schemeClr val="accent3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3C99232-F3D3-90BE-0635-4970F3FCE1C6}"/>
              </a:ext>
            </a:extLst>
          </p:cNvPr>
          <p:cNvSpPr/>
          <p:nvPr/>
        </p:nvSpPr>
        <p:spPr>
          <a:xfrm>
            <a:off x="411866" y="1309677"/>
            <a:ext cx="5527159" cy="5253775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CD0BD-C8AA-9307-3B9C-A60804BAAB6C}"/>
              </a:ext>
            </a:extLst>
          </p:cNvPr>
          <p:cNvSpPr txBox="1"/>
          <p:nvPr/>
        </p:nvSpPr>
        <p:spPr>
          <a:xfrm>
            <a:off x="862428" y="1468245"/>
            <a:ext cx="277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게시판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정보교환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8FE0DBF-1BFA-F3E8-FDD9-48D575A1BECF}"/>
              </a:ext>
            </a:extLst>
          </p:cNvPr>
          <p:cNvSpPr/>
          <p:nvPr/>
        </p:nvSpPr>
        <p:spPr>
          <a:xfrm>
            <a:off x="6336461" y="1309677"/>
            <a:ext cx="5527159" cy="5253775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6EBE76-FE20-BD4E-DE55-73EA7DD47FB1}"/>
              </a:ext>
            </a:extLst>
          </p:cNvPr>
          <p:cNvSpPr txBox="1"/>
          <p:nvPr/>
        </p:nvSpPr>
        <p:spPr>
          <a:xfrm>
            <a:off x="6787023" y="1468245"/>
            <a:ext cx="277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쇼핑몰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필요한 용품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B4DCA62-A0DF-0378-39D6-376A01AB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822" y="1941552"/>
            <a:ext cx="2101182" cy="442928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F66F6C-F113-6C59-4D07-49CB07C9D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103" y="1943429"/>
            <a:ext cx="2079180" cy="438938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82D7C8D-10EA-8D73-6A9B-9395372C7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271" y="1900400"/>
            <a:ext cx="2079007" cy="438901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A48941E-23E9-4C7B-7752-130E647FC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585" y="1900223"/>
            <a:ext cx="2079180" cy="43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46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0B1861-5CB3-7500-85E4-305E8C2B8770}"/>
              </a:ext>
            </a:extLst>
          </p:cNvPr>
          <p:cNvSpPr txBox="1"/>
          <p:nvPr/>
        </p:nvSpPr>
        <p:spPr>
          <a:xfrm>
            <a:off x="276222" y="274914"/>
            <a:ext cx="8079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기술적 측면에서 핵심적인 부분 </a:t>
            </a:r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사진으로 검색 기능</a:t>
            </a:r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" name="Google Shape;91;p14">
            <a:extLst>
              <a:ext uri="{FF2B5EF4-FFF2-40B4-BE49-F238E27FC236}">
                <a16:creationId xmlns:a16="http://schemas.microsoft.com/office/drawing/2014/main" id="{614A095F-A75C-ACF1-0C62-D4CE593D421E}"/>
              </a:ext>
            </a:extLst>
          </p:cNvPr>
          <p:cNvSpPr/>
          <p:nvPr/>
        </p:nvSpPr>
        <p:spPr>
          <a:xfrm>
            <a:off x="566098" y="1101990"/>
            <a:ext cx="8079138" cy="5337600"/>
          </a:xfrm>
          <a:prstGeom prst="roundRect">
            <a:avLst>
              <a:gd name="adj" fmla="val 16667"/>
            </a:avLst>
          </a:prstGeom>
          <a:solidFill>
            <a:srgbClr val="D5DBE5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Google Shape;94;p14">
            <a:extLst>
              <a:ext uri="{FF2B5EF4-FFF2-40B4-BE49-F238E27FC236}">
                <a16:creationId xmlns:a16="http://schemas.microsoft.com/office/drawing/2014/main" id="{B20F24DC-1422-1D40-BF9F-4C38357FAF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9112" y="1837959"/>
            <a:ext cx="2096408" cy="4214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5;p14">
            <a:extLst>
              <a:ext uri="{FF2B5EF4-FFF2-40B4-BE49-F238E27FC236}">
                <a16:creationId xmlns:a16="http://schemas.microsoft.com/office/drawing/2014/main" id="{64C857F2-5788-69D7-9FD3-EB448ED053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614" y="1817965"/>
            <a:ext cx="2096408" cy="42248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97;p14">
            <a:extLst>
              <a:ext uri="{FF2B5EF4-FFF2-40B4-BE49-F238E27FC236}">
                <a16:creationId xmlns:a16="http://schemas.microsoft.com/office/drawing/2014/main" id="{FC4C1742-5744-142D-3F13-360A0B5E0070}"/>
              </a:ext>
            </a:extLst>
          </p:cNvPr>
          <p:cNvCxnSpPr>
            <a:cxnSpLocks/>
          </p:cNvCxnSpPr>
          <p:nvPr/>
        </p:nvCxnSpPr>
        <p:spPr>
          <a:xfrm flipV="1">
            <a:off x="2933088" y="3009264"/>
            <a:ext cx="959045" cy="9211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E695A4-AAA0-9A72-7CEC-4AAB321E8F95}"/>
              </a:ext>
            </a:extLst>
          </p:cNvPr>
          <p:cNvSpPr txBox="1"/>
          <p:nvPr/>
        </p:nvSpPr>
        <p:spPr>
          <a:xfrm>
            <a:off x="1108681" y="1449480"/>
            <a:ext cx="230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사진으로 검색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5101E7-6D1C-AE60-DBAB-7694C3114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116" y="1817965"/>
            <a:ext cx="2096408" cy="4251493"/>
          </a:xfrm>
          <a:prstGeom prst="rect">
            <a:avLst/>
          </a:prstGeom>
        </p:spPr>
      </p:pic>
      <p:cxnSp>
        <p:nvCxnSpPr>
          <p:cNvPr id="11" name="Google Shape;97;p14">
            <a:extLst>
              <a:ext uri="{FF2B5EF4-FFF2-40B4-BE49-F238E27FC236}">
                <a16:creationId xmlns:a16="http://schemas.microsoft.com/office/drawing/2014/main" id="{C8FAB153-E8F9-D624-88DD-28225537F889}"/>
              </a:ext>
            </a:extLst>
          </p:cNvPr>
          <p:cNvCxnSpPr>
            <a:cxnSpLocks/>
          </p:cNvCxnSpPr>
          <p:nvPr/>
        </p:nvCxnSpPr>
        <p:spPr>
          <a:xfrm>
            <a:off x="4987635" y="3009264"/>
            <a:ext cx="11083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0E64084-86B2-2F83-7FFA-D704E679F83D}"/>
              </a:ext>
            </a:extLst>
          </p:cNvPr>
          <p:cNvSpPr txBox="1"/>
          <p:nvPr/>
        </p:nvSpPr>
        <p:spPr>
          <a:xfrm>
            <a:off x="8934330" y="1518755"/>
            <a:ext cx="286974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순서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물고기 이미지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물고기 이미지를 딥러닝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학습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물고기를 학습한 모델로       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인식하고 결과를 보내는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서버 만들기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④ 안드로이드 측에서 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서버에 요청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80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D6AE78-F124-06AC-327B-5310D6B2A6DF}"/>
              </a:ext>
            </a:extLst>
          </p:cNvPr>
          <p:cNvSpPr txBox="1"/>
          <p:nvPr/>
        </p:nvSpPr>
        <p:spPr>
          <a:xfrm>
            <a:off x="276222" y="274914"/>
            <a:ext cx="6263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기술적 측면에서 핵심적인 부분 </a:t>
            </a:r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400" spc="1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en-US" altLang="ko-KR" sz="24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19C925-F44D-0174-C5CA-A68BFBB47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14" t="10471" r="22273" b="7913"/>
          <a:stretch/>
        </p:blipFill>
        <p:spPr>
          <a:xfrm>
            <a:off x="609600" y="1288473"/>
            <a:ext cx="7391178" cy="5419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515D6-9D75-87C6-9919-6F92F8EBBBA6}"/>
              </a:ext>
            </a:extLst>
          </p:cNvPr>
          <p:cNvSpPr txBox="1"/>
          <p:nvPr/>
        </p:nvSpPr>
        <p:spPr>
          <a:xfrm>
            <a:off x="509153" y="919141"/>
            <a:ext cx="680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fishImageDownload.py 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물고기 이름으로 이미지 다운로드 하는 함수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1C35F-CEA8-275F-CED9-B355AFC51969}"/>
              </a:ext>
            </a:extLst>
          </p:cNvPr>
          <p:cNvSpPr txBox="1"/>
          <p:nvPr/>
        </p:nvSpPr>
        <p:spPr>
          <a:xfrm>
            <a:off x="8101225" y="2315489"/>
            <a:ext cx="20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검색어로 페이지 접속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29E2E-BE74-24F5-03C5-4987A961F6C3}"/>
              </a:ext>
            </a:extLst>
          </p:cNvPr>
          <p:cNvSpPr txBox="1"/>
          <p:nvPr/>
        </p:nvSpPr>
        <p:spPr>
          <a:xfrm>
            <a:off x="8110189" y="3651230"/>
            <a:ext cx="20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페이지를 끝까지 내림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1E54-3388-62B5-C385-C49298A4A6D7}"/>
              </a:ext>
            </a:extLst>
          </p:cNvPr>
          <p:cNvSpPr txBox="1"/>
          <p:nvPr/>
        </p:nvSpPr>
        <p:spPr>
          <a:xfrm>
            <a:off x="8110189" y="5318665"/>
            <a:ext cx="3191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요소를 모두 가져와서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300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 다운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962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D6AE78-F124-06AC-327B-5310D6B2A6DF}"/>
              </a:ext>
            </a:extLst>
          </p:cNvPr>
          <p:cNvSpPr txBox="1"/>
          <p:nvPr/>
        </p:nvSpPr>
        <p:spPr>
          <a:xfrm>
            <a:off x="276222" y="274914"/>
            <a:ext cx="6806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기술적 측면에서 핵심적인 부분 </a:t>
            </a:r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400" spc="1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결과</a:t>
            </a:r>
            <a:endParaRPr lang="en-US" altLang="ko-KR" sz="24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BEC712-F2B7-C16F-2CA1-C8E84CE17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4" t="11041" r="1617" b="28758"/>
          <a:stretch/>
        </p:blipFill>
        <p:spPr>
          <a:xfrm>
            <a:off x="827268" y="1448985"/>
            <a:ext cx="10473293" cy="39600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FBB92B-0664-76BD-9105-D64750CC8294}"/>
              </a:ext>
            </a:extLst>
          </p:cNvPr>
          <p:cNvSpPr txBox="1"/>
          <p:nvPr/>
        </p:nvSpPr>
        <p:spPr>
          <a:xfrm>
            <a:off x="2405113" y="5890587"/>
            <a:ext cx="7317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135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종의 물고기 이미지 </a:t>
            </a:r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18953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장을 수집했습니다</a:t>
            </a:r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2095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7F9870D-800B-DD92-5BB6-75CC9BABF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1" t="31427" r="50000" b="15853"/>
          <a:stretch/>
        </p:blipFill>
        <p:spPr>
          <a:xfrm>
            <a:off x="6085443" y="2309134"/>
            <a:ext cx="5353328" cy="3615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5D48CC-5F01-FE79-21C3-30D247C0C627}"/>
              </a:ext>
            </a:extLst>
          </p:cNvPr>
          <p:cNvSpPr txBox="1"/>
          <p:nvPr/>
        </p:nvSpPr>
        <p:spPr>
          <a:xfrm>
            <a:off x="276222" y="274914"/>
            <a:ext cx="6806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기술적 측면에서 핵심적인 부분 </a:t>
            </a:r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</a:t>
            </a:r>
            <a:endParaRPr lang="en-US" altLang="ko-KR" sz="24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76E12D-48B3-DD34-B1D3-B1F28FC10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7" t="23031" r="52954" b="10707"/>
          <a:stretch/>
        </p:blipFill>
        <p:spPr>
          <a:xfrm>
            <a:off x="619069" y="1785914"/>
            <a:ext cx="5292438" cy="4544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388153-30EA-5D55-D95A-20FC0C33FFE8}"/>
              </a:ext>
            </a:extLst>
          </p:cNvPr>
          <p:cNvSpPr txBox="1"/>
          <p:nvPr/>
        </p:nvSpPr>
        <p:spPr>
          <a:xfrm>
            <a:off x="403544" y="902208"/>
            <a:ext cx="430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ResNet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50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모델로 전이학습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871AB5-64DC-9755-7AB7-388F63D433BB}"/>
              </a:ext>
            </a:extLst>
          </p:cNvPr>
          <p:cNvSpPr txBox="1"/>
          <p:nvPr/>
        </p:nvSpPr>
        <p:spPr>
          <a:xfrm>
            <a:off x="3437425" y="3244591"/>
            <a:ext cx="23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학습할 이미지 가져오기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D8734-D9ED-6BE2-2FF4-1EC259CC1811}"/>
              </a:ext>
            </a:extLst>
          </p:cNvPr>
          <p:cNvSpPr txBox="1"/>
          <p:nvPr/>
        </p:nvSpPr>
        <p:spPr>
          <a:xfrm>
            <a:off x="3511128" y="5770806"/>
            <a:ext cx="23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en-US" altLang="ko-KR" sz="1400" dirty="0" err="1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ResNet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불러오기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F2E5FB-561A-4D50-97F4-275419B399EF}"/>
              </a:ext>
            </a:extLst>
          </p:cNvPr>
          <p:cNvSpPr txBox="1"/>
          <p:nvPr/>
        </p:nvSpPr>
        <p:spPr>
          <a:xfrm>
            <a:off x="8762107" y="2623153"/>
            <a:ext cx="268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en-US" altLang="ko-KR" sz="1400" dirty="0" err="1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ResNet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학습 못 하게 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549225-1B67-13BE-F593-129E24418590}"/>
              </a:ext>
            </a:extLst>
          </p:cNvPr>
          <p:cNvSpPr txBox="1"/>
          <p:nvPr/>
        </p:nvSpPr>
        <p:spPr>
          <a:xfrm>
            <a:off x="10095161" y="3937586"/>
            <a:ext cx="268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9A669B-F9C8-AB1C-1BC9-AE6AE42CAB9B}"/>
              </a:ext>
            </a:extLst>
          </p:cNvPr>
          <p:cNvSpPr txBox="1"/>
          <p:nvPr/>
        </p:nvSpPr>
        <p:spPr>
          <a:xfrm>
            <a:off x="10105717" y="5117455"/>
            <a:ext cx="268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컴파일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D12CA2-5DE1-9F23-6A9D-286468F85CC8}"/>
              </a:ext>
            </a:extLst>
          </p:cNvPr>
          <p:cNvSpPr txBox="1"/>
          <p:nvPr/>
        </p:nvSpPr>
        <p:spPr>
          <a:xfrm>
            <a:off x="559882" y="1437169"/>
            <a:ext cx="7600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fishTrainAndServer.ipynb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 학습 코드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311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2375</TotalTime>
  <Words>539</Words>
  <Application>Microsoft Office PowerPoint</Application>
  <PresentationFormat>와이드스크린</PresentationFormat>
  <Paragraphs>92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나눔스퀘어 Bold</vt:lpstr>
      <vt:lpstr>나눔스퀘어 ExtraBold</vt:lpstr>
      <vt:lpstr>나눔스퀘어_ac Bold</vt:lpstr>
      <vt:lpstr>Arial</vt:lpstr>
      <vt:lpstr>맑은 고딕</vt:lpstr>
      <vt:lpstr>맑은 고딕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박소희</dc:creator>
  <cp:lastModifiedBy>한예은</cp:lastModifiedBy>
  <cp:revision>62</cp:revision>
  <dcterms:created xsi:type="dcterms:W3CDTF">2019-11-09T12:13:38Z</dcterms:created>
  <dcterms:modified xsi:type="dcterms:W3CDTF">2023-05-15T14:02:22Z</dcterms:modified>
</cp:coreProperties>
</file>